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17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0" y="0"/>
            <a:ext cx="12191695" cy="164592"/>
          </a:xfrm>
          <a:prstGeom prst="roundRect">
            <a:avLst/>
          </a:prstGeom>
          <a:solidFill>
            <a:srgbClr val="C02D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777240"/>
            <a:ext cx="4023360" cy="384048"/>
          </a:xfrm>
          <a:prstGeom prst="roundRect">
            <a:avLst/>
          </a:prstGeom>
          <a:solidFill>
            <a:srgbClr val="C02D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73152" rIns="73152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Oswald"/>
              </a:rPr>
              <a:t>HR-КЛУБ · ВЫСТУПЛЕНИЕ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463040"/>
            <a:ext cx="1097280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6400" b="1" i="0" a:latin="">
                <a:solidFill>
                  <a:srgbClr val="FFFFFF"/>
                </a:solidFill>
                <a:latin typeface="Oswald"/>
              </a:rPr>
              <a:t>НЕЙРОСЕТИ</a:t>
            </a:r>
          </a:p>
          <a:p>
            <a:pPr algn="l">
              <a:lnSpc>
                <a:spcPct val="102000"/>
              </a:lnSpc>
            </a:pPr>
            <a:r>
              <a:rPr sz="6400" b="1" i="0" a:latin="">
                <a:solidFill>
                  <a:srgbClr val="FFFFFF"/>
                </a:solidFill>
                <a:latin typeface="Oswald"/>
              </a:rPr>
              <a:t>В ИВЕНТАХ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3429000"/>
            <a:ext cx="100584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2000" b="0" i="0">
                <a:solidFill>
                  <a:srgbClr val="B0ACA6"/>
                </a:solidFill>
                <a:latin typeface="Montserrat"/>
              </a:rPr>
              <a:t>Что такое ИИ, куда его внедрять и как мы используем</a:t>
            </a:r>
          </a:p>
          <a:p>
            <a:pPr algn="l">
              <a:lnSpc>
                <a:spcPct val="125000"/>
              </a:lnSpc>
            </a:pPr>
            <a:r>
              <a:rPr sz="2000" b="0" i="0">
                <a:solidFill>
                  <a:srgbClr val="B0ACA6"/>
                </a:solidFill>
                <a:latin typeface="Montserrat"/>
              </a:rPr>
              <a:t>его в работе ивент-агентства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58368" y="4572000"/>
            <a:ext cx="10881360" cy="27432"/>
          </a:xfrm>
          <a:prstGeom prst="roundRect">
            <a:avLst/>
          </a:prstGeom>
          <a:solidFill>
            <a:srgbClr val="C02D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4846320"/>
            <a:ext cx="7315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 i="0">
                <a:solidFill>
                  <a:srgbClr val="FFFFFF"/>
                </a:solidFill>
                <a:latin typeface="Montserrat"/>
              </a:rPr>
              <a:t>Даниил Халил  ·  Таня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530352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B0ACA6"/>
                </a:solidFill>
                <a:latin typeface="Montserrat"/>
              </a:rPr>
              <a:t>Резиденция М · 17 сентября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4846320"/>
            <a:ext cx="118872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300" b="0" i="0" a:latin="">
                <a:solidFill>
                  <a:srgbClr val="E86060"/>
                </a:solidFill>
                <a:latin typeface="Oswald"/>
              </a:rPr>
              <a:t>7 мин</a:t>
            </a:r>
          </a:p>
          <a:p>
            <a:pPr algn="r">
              <a:lnSpc>
                <a:spcPct val="100000"/>
              </a:lnSpc>
            </a:pPr>
            <a:r>
              <a:rPr sz="1300" b="0" i="0" a:latin="">
                <a:solidFill>
                  <a:srgbClr val="E86060"/>
                </a:solidFill>
                <a:latin typeface="Oswald"/>
              </a:rPr>
              <a:t>+ 7 мин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73952"/>
            <a:ext cx="2743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0" a:latin="">
                <a:solidFill>
                  <a:srgbClr val="B0ACA6"/>
                </a:solidFill>
                <a:latin typeface="Oswald"/>
              </a:rPr>
              <a:t>HR-КЛУБ · РЕЗИДЕНЦИЯ 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292840" y="6473952"/>
            <a:ext cx="548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 a:latin="">
                <a:solidFill>
                  <a:srgbClr val="B0ACA6"/>
                </a:solidFill>
                <a:latin typeface="Oswald"/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 i="0" a:latin="">
                <a:solidFill>
                  <a:srgbClr val="C02D2D"/>
                </a:solidFill>
                <a:latin typeface="Oswald"/>
              </a:rPr>
              <a:t>НА ПРАКТИКЕ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109728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00" b="1" i="0" a:latin="">
                <a:solidFill>
                  <a:srgbClr val="232323"/>
                </a:solidFill>
                <a:latin typeface="Oswald"/>
              </a:rPr>
              <a:t>Мы встроили ИИ в рутину агентства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828800"/>
            <a:ext cx="5440680" cy="1783080"/>
          </a:xfrm>
          <a:prstGeom prst="roundRect">
            <a:avLst/>
          </a:prstGeom>
          <a:solidFill>
            <a:srgbClr val="F7F4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2011680"/>
            <a:ext cx="9144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 i="0" a:latin="">
                <a:solidFill>
                  <a:srgbClr val="C02D2D"/>
                </a:solidFill>
                <a:latin typeface="Oswald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08760" y="2084832"/>
            <a:ext cx="42976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 a:latin="">
                <a:solidFill>
                  <a:srgbClr val="232323"/>
                </a:solidFill>
                <a:latin typeface="Oswald"/>
              </a:rPr>
              <a:t>Сметы и КП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606040"/>
            <a:ext cx="49377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 i="0">
                <a:solidFill>
                  <a:srgbClr val="6B6B6B"/>
                </a:solidFill>
                <a:latin typeface="Montserrat"/>
              </a:rPr>
              <a:t>Калькулятор собирает смету за минуты, КП генерируется под ключ - фото, концепция, сценарий.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080760" y="1828800"/>
            <a:ext cx="5440680" cy="1783080"/>
          </a:xfrm>
          <a:prstGeom prst="roundRect">
            <a:avLst/>
          </a:prstGeom>
          <a:solidFill>
            <a:srgbClr val="F7F4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355080" y="2011680"/>
            <a:ext cx="9144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 i="0" a:latin="">
                <a:solidFill>
                  <a:srgbClr val="C02D2D"/>
                </a:solidFill>
                <a:latin typeface="Oswald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49440" y="2084832"/>
            <a:ext cx="42976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 a:latin="">
                <a:solidFill>
                  <a:srgbClr val="232323"/>
                </a:solidFill>
                <a:latin typeface="Oswald"/>
              </a:rPr>
              <a:t>Контент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55080" y="2606040"/>
            <a:ext cx="49377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 i="0">
                <a:solidFill>
                  <a:srgbClr val="6B6B6B"/>
                </a:solidFill>
                <a:latin typeface="Montserrat"/>
              </a:rPr>
              <a:t>Посты, рассылки, ИИ-фото блюд и мероприятий - быстрее и в едином стиле бренда.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3794760"/>
            <a:ext cx="5440680" cy="1783080"/>
          </a:xfrm>
          <a:prstGeom prst="roundRect">
            <a:avLst/>
          </a:prstGeom>
          <a:solidFill>
            <a:srgbClr val="F7F4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3977640"/>
            <a:ext cx="9144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 i="0" a:latin="">
                <a:solidFill>
                  <a:srgbClr val="C02D2D"/>
                </a:solidFill>
                <a:latin typeface="Oswald"/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08760" y="4050792"/>
            <a:ext cx="42976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 a:latin="">
                <a:solidFill>
                  <a:srgbClr val="232323"/>
                </a:solidFill>
                <a:latin typeface="Oswald"/>
              </a:rPr>
              <a:t>Коммуникации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4572000"/>
            <a:ext cx="49377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 i="0">
                <a:solidFill>
                  <a:srgbClr val="6B6B6B"/>
                </a:solidFill>
                <a:latin typeface="Montserrat"/>
              </a:rPr>
              <a:t>Заявки с сайтов, голосовые в задачи, типовые ответы - ни один клиент не теряется.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080760" y="3794760"/>
            <a:ext cx="5440680" cy="1783080"/>
          </a:xfrm>
          <a:prstGeom prst="roundRect">
            <a:avLst/>
          </a:prstGeom>
          <a:solidFill>
            <a:srgbClr val="F7F4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55080" y="3977640"/>
            <a:ext cx="9144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 i="0" a:latin="">
                <a:solidFill>
                  <a:srgbClr val="C02D2D"/>
                </a:solidFill>
                <a:latin typeface="Oswald"/>
              </a:rPr>
              <a:t>04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949440" y="4050792"/>
            <a:ext cx="42976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 a:latin="">
                <a:solidFill>
                  <a:srgbClr val="232323"/>
                </a:solidFill>
                <a:latin typeface="Oswald"/>
              </a:rPr>
              <a:t>Внутренние процессы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55080" y="4572000"/>
            <a:ext cx="49377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 i="0">
                <a:solidFill>
                  <a:srgbClr val="6B6B6B"/>
                </a:solidFill>
                <a:latin typeface="Montserrat"/>
              </a:rPr>
              <a:t>Парсинг площадок и контактов, документы, отчёты, базы - без ручного труда.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73952"/>
            <a:ext cx="2743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0" a:latin="">
                <a:solidFill>
                  <a:srgbClr val="6B6B6B"/>
                </a:solidFill>
                <a:latin typeface="Oswald"/>
              </a:rPr>
              <a:t>HR-КЛУБ · РЕЗИДЕНЦИЯ М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292840" y="6473952"/>
            <a:ext cx="548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 a:latin="">
                <a:solidFill>
                  <a:srgbClr val="6B6B6B"/>
                </a:solidFill>
                <a:latin typeface="Oswald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 i="0" a:latin="">
                <a:solidFill>
                  <a:srgbClr val="C02D2D"/>
                </a:solidFill>
                <a:latin typeface="Oswald"/>
              </a:rPr>
              <a:t>КЕЙС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109728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00" b="1" i="0" a:latin="">
                <a:solidFill>
                  <a:srgbClr val="232323"/>
                </a:solidFill>
                <a:latin typeface="Oswald"/>
              </a:rPr>
              <a:t>Смета мероприятия - за 5 минут</a:t>
            </a:r>
          </a:p>
        </p:txBody>
      </p:sp>
      <p:pic>
        <p:nvPicPr>
          <p:cNvPr id="5" name="Picture 4" descr="cal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737360"/>
            <a:ext cx="6766560" cy="4757738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772400" y="1737360"/>
            <a:ext cx="3794760" cy="4297680"/>
          </a:xfrm>
          <a:prstGeom prst="roundRect">
            <a:avLst/>
          </a:prstGeom>
          <a:solidFill>
            <a:srgbClr val="2323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046720" y="2011680"/>
            <a:ext cx="3291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 i="0" a:latin="">
                <a:solidFill>
                  <a:srgbClr val="E86060"/>
                </a:solidFill>
                <a:latin typeface="Oswald"/>
              </a:rPr>
              <a:t>КАК РАБОТАЕТ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46720" y="24688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 a:latin="">
                <a:solidFill>
                  <a:srgbClr val="E86060"/>
                </a:solidFill>
                <a:latin typeface="Oswald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66760" y="2487168"/>
            <a:ext cx="301752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FFFFFF"/>
                </a:solidFill>
                <a:latin typeface="Montserrat"/>
              </a:rPr>
              <a:t>Клиент называет формат, гостей и бюджет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46720" y="3310128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 a:latin="">
                <a:solidFill>
                  <a:srgbClr val="E86060"/>
                </a:solidFill>
                <a:latin typeface="Oswald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66760" y="3328416"/>
            <a:ext cx="301752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FFFFFF"/>
                </a:solidFill>
                <a:latin typeface="Montserrat"/>
              </a:rPr>
              <a:t>ИИ подбирает площадку, питание, подрядчиков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46720" y="4151376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 a:latin="">
                <a:solidFill>
                  <a:srgbClr val="E86060"/>
                </a:solidFill>
                <a:latin typeface="Oswald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66760" y="4169663"/>
            <a:ext cx="301752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FFFFFF"/>
                </a:solidFill>
                <a:latin typeface="Montserrat"/>
              </a:rPr>
              <a:t>Собирает смету из реальной базы цен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46720" y="4992624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 a:latin="">
                <a:solidFill>
                  <a:srgbClr val="E86060"/>
                </a:solidFill>
                <a:latin typeface="Oswald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66760" y="5010912"/>
            <a:ext cx="301752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FFFFFF"/>
                </a:solidFill>
                <a:latin typeface="Montserrat"/>
              </a:rPr>
              <a:t>Человек проверяет и отправляет клиенту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6473952"/>
            <a:ext cx="2743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0" a:latin="">
                <a:solidFill>
                  <a:srgbClr val="6B6B6B"/>
                </a:solidFill>
                <a:latin typeface="Oswald"/>
              </a:rPr>
              <a:t>HR-КЛУБ · РЕЗИДЕНЦИЯ М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92840" y="6473952"/>
            <a:ext cx="548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 a:latin="">
                <a:solidFill>
                  <a:srgbClr val="6B6B6B"/>
                </a:solidFill>
                <a:latin typeface="Oswald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 i="0" a:latin="">
                <a:solidFill>
                  <a:srgbClr val="C02D2D"/>
                </a:solidFill>
                <a:latin typeface="Oswald"/>
              </a:rPr>
              <a:t>КЕЙС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109728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00" b="1" i="0" a:latin="">
                <a:solidFill>
                  <a:srgbClr val="232323"/>
                </a:solidFill>
                <a:latin typeface="Oswald"/>
              </a:rPr>
              <a:t>Коммерческое предложение - за 15 минут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828800"/>
            <a:ext cx="10972800" cy="2011680"/>
          </a:xfrm>
          <a:prstGeom prst="roundRect">
            <a:avLst/>
          </a:prstGeom>
          <a:solidFill>
            <a:srgbClr val="F7F4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2057400"/>
            <a:ext cx="104241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0">
                <a:solidFill>
                  <a:srgbClr val="232323"/>
                </a:solidFill>
                <a:latin typeface="Montserrat"/>
              </a:rPr>
              <a:t>Из одного запроса собирается весь комплект: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2606040"/>
            <a:ext cx="1600200" cy="685800"/>
          </a:xfrm>
          <a:prstGeom prst="roundRect">
            <a:avLst/>
          </a:prstGeom>
          <a:solidFill>
            <a:srgbClr val="C02D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Oswald"/>
              </a:rPr>
              <a:t>Смета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97480" y="2743200"/>
            <a:ext cx="5486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 i="0" a:latin="">
                <a:solidFill>
                  <a:srgbClr val="C02D2D"/>
                </a:solidFill>
                <a:latin typeface="Oswald"/>
              </a:rPr>
              <a:t>→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00400" y="2606040"/>
            <a:ext cx="1600200" cy="685800"/>
          </a:xfrm>
          <a:prstGeom prst="roundRect">
            <a:avLst/>
          </a:prstGeom>
          <a:solidFill>
            <a:srgbClr val="C02D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Oswald"/>
              </a:rPr>
              <a:t>Фото-подборка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83480" y="2743200"/>
            <a:ext cx="5486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 i="0" a:latin="">
                <a:solidFill>
                  <a:srgbClr val="C02D2D"/>
                </a:solidFill>
                <a:latin typeface="Oswald"/>
              </a:rPr>
              <a:t>→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0" y="2606040"/>
            <a:ext cx="1600200" cy="685800"/>
          </a:xfrm>
          <a:prstGeom prst="roundRect">
            <a:avLst/>
          </a:prstGeom>
          <a:solidFill>
            <a:srgbClr val="C02D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Oswald"/>
              </a:rPr>
              <a:t>Концепция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69480" y="2743200"/>
            <a:ext cx="5486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 i="0" a:latin="">
                <a:solidFill>
                  <a:srgbClr val="C02D2D"/>
                </a:solidFill>
                <a:latin typeface="Oswald"/>
              </a:rPr>
              <a:t>→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772400" y="2606040"/>
            <a:ext cx="1600200" cy="685800"/>
          </a:xfrm>
          <a:prstGeom prst="roundRect">
            <a:avLst/>
          </a:prstGeom>
          <a:solidFill>
            <a:srgbClr val="C02D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Oswald"/>
              </a:rPr>
              <a:t>Сценарий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555480" y="2743200"/>
            <a:ext cx="5486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 i="0" a:latin="">
                <a:solidFill>
                  <a:srgbClr val="C02D2D"/>
                </a:solidFill>
                <a:latin typeface="Oswald"/>
              </a:rPr>
              <a:t>→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058400" y="2606040"/>
            <a:ext cx="1600200" cy="685800"/>
          </a:xfrm>
          <a:prstGeom prst="roundRect">
            <a:avLst/>
          </a:prstGeom>
          <a:solidFill>
            <a:srgbClr val="C02D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Oswald"/>
              </a:rPr>
              <a:t>КП в фирменном стиле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4114800"/>
            <a:ext cx="10972800" cy="1737360"/>
          </a:xfrm>
          <a:prstGeom prst="roundRect">
            <a:avLst/>
          </a:prstGeom>
          <a:solidFill>
            <a:srgbClr val="2323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4400" y="4389120"/>
            <a:ext cx="104241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 i="0" a:latin="">
                <a:solidFill>
                  <a:srgbClr val="E86060"/>
                </a:solidFill>
                <a:latin typeface="Oswald"/>
              </a:rPr>
              <a:t>БЫЛО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400" y="4754880"/>
            <a:ext cx="104241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500" b="0" i="0">
                <a:solidFill>
                  <a:srgbClr val="FFFFFF"/>
                </a:solidFill>
                <a:latin typeface="Montserrat"/>
              </a:rPr>
              <a:t>2-3 дня на КП: ждали фото, концепцию, вёрстку, правки.</a:t>
            </a:r>
          </a:p>
          <a:p>
            <a:pPr algn="l">
              <a:lnSpc>
                <a:spcPct val="130000"/>
              </a:lnSpc>
            </a:pPr>
            <a:r>
              <a:rPr sz="1500" b="0" i="0">
                <a:solidFill>
                  <a:srgbClr val="FFFFFF"/>
                </a:solidFill>
                <a:latin typeface="Montserrat"/>
              </a:rPr>
              <a:t>Теперь - 15 минут на черновик, остальное время на общение с клиентом и качество.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6473952"/>
            <a:ext cx="2743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0" a:latin="">
                <a:solidFill>
                  <a:srgbClr val="6B6B6B"/>
                </a:solidFill>
                <a:latin typeface="Oswald"/>
              </a:rPr>
              <a:t>HR-КЛУБ · РЕЗИДЕНЦИЯ М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292840" y="6473952"/>
            <a:ext cx="548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 a:latin="">
                <a:solidFill>
                  <a:srgbClr val="6B6B6B"/>
                </a:solidFill>
                <a:latin typeface="Oswald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 i="0" a:latin="">
                <a:solidFill>
                  <a:srgbClr val="C02D2D"/>
                </a:solidFill>
                <a:latin typeface="Oswald"/>
              </a:rPr>
              <a:t>КЕЙС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109728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00" b="1" i="0" a:latin="">
                <a:solidFill>
                  <a:srgbClr val="232323"/>
                </a:solidFill>
                <a:latin typeface="Oswald"/>
              </a:rPr>
              <a:t>Контент и коммуникации - без рутины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828800"/>
            <a:ext cx="5440680" cy="1783080"/>
          </a:xfrm>
          <a:prstGeom prst="roundRect">
            <a:avLst/>
          </a:prstGeom>
          <a:solidFill>
            <a:srgbClr val="F7F4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2011680"/>
            <a:ext cx="9144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 i="0" a:latin="">
                <a:solidFill>
                  <a:srgbClr val="C02D2D"/>
                </a:solidFill>
                <a:latin typeface="Oswald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08760" y="2084832"/>
            <a:ext cx="42976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 a:latin="">
                <a:solidFill>
                  <a:srgbClr val="232323"/>
                </a:solidFill>
                <a:latin typeface="Oswald"/>
              </a:rPr>
              <a:t>Контент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606040"/>
            <a:ext cx="49377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 i="0">
                <a:solidFill>
                  <a:srgbClr val="6B6B6B"/>
                </a:solidFill>
                <a:latin typeface="Montserrat"/>
              </a:rPr>
              <a:t>Посты и рассылки под каждый бренд. Одна идея - десятки форматов: текст, картинки, видео.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080760" y="1828800"/>
            <a:ext cx="5440680" cy="1783080"/>
          </a:xfrm>
          <a:prstGeom prst="roundRect">
            <a:avLst/>
          </a:prstGeom>
          <a:solidFill>
            <a:srgbClr val="F7F4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355080" y="2011680"/>
            <a:ext cx="9144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 i="0" a:latin="">
                <a:solidFill>
                  <a:srgbClr val="C02D2D"/>
                </a:solidFill>
                <a:latin typeface="Oswald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49440" y="2084832"/>
            <a:ext cx="42976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 a:latin="">
                <a:solidFill>
                  <a:srgbClr val="232323"/>
                </a:solidFill>
                <a:latin typeface="Oswald"/>
              </a:rPr>
              <a:t>Фото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55080" y="2606040"/>
            <a:ext cx="49377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 i="0">
                <a:solidFill>
                  <a:srgbClr val="6B6B6B"/>
                </a:solidFill>
                <a:latin typeface="Montserrat"/>
              </a:rPr>
              <a:t>ИИ-съёмка блюд и мероприятий, обработка и адаптация под площадки - без фотографа на каждый случай.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3794760"/>
            <a:ext cx="5440680" cy="1783080"/>
          </a:xfrm>
          <a:prstGeom prst="roundRect">
            <a:avLst/>
          </a:prstGeom>
          <a:solidFill>
            <a:srgbClr val="F7F4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3977640"/>
            <a:ext cx="9144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 i="0" a:latin="">
                <a:solidFill>
                  <a:srgbClr val="C02D2D"/>
                </a:solidFill>
                <a:latin typeface="Oswald"/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08760" y="4050792"/>
            <a:ext cx="42976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 a:latin="">
                <a:solidFill>
                  <a:srgbClr val="232323"/>
                </a:solidFill>
                <a:latin typeface="Oswald"/>
              </a:rPr>
              <a:t>Заявки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4572000"/>
            <a:ext cx="49377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 i="0">
                <a:solidFill>
                  <a:srgbClr val="6B6B6B"/>
                </a:solidFill>
                <a:latin typeface="Montserrat"/>
              </a:rPr>
              <a:t>Формы с сайтов, голосовые сообщения, входящие сообщения - всё превращается в задачи и ответы.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080760" y="3794760"/>
            <a:ext cx="5440680" cy="1783080"/>
          </a:xfrm>
          <a:prstGeom prst="roundRect">
            <a:avLst/>
          </a:prstGeom>
          <a:solidFill>
            <a:srgbClr val="F7F4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55080" y="3977640"/>
            <a:ext cx="9144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 i="0" a:latin="">
                <a:solidFill>
                  <a:srgbClr val="C02D2D"/>
                </a:solidFill>
                <a:latin typeface="Oswald"/>
              </a:rPr>
              <a:t>04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949440" y="4050792"/>
            <a:ext cx="42976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 a:latin="">
                <a:solidFill>
                  <a:srgbClr val="232323"/>
                </a:solidFill>
                <a:latin typeface="Oswald"/>
              </a:rPr>
              <a:t>Данные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55080" y="4572000"/>
            <a:ext cx="49377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 i="0">
                <a:solidFill>
                  <a:srgbClr val="6B6B6B"/>
                </a:solidFill>
                <a:latin typeface="Montserrat"/>
              </a:rPr>
              <a:t>Парсинг площадок, контактов и цен - базы обновляются автоматически, без ручного сбора.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73952"/>
            <a:ext cx="2743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0" a:latin="">
                <a:solidFill>
                  <a:srgbClr val="6B6B6B"/>
                </a:solidFill>
                <a:latin typeface="Oswald"/>
              </a:rPr>
              <a:t>HR-КЛУБ · РЕЗИДЕНЦИЯ М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292840" y="6473952"/>
            <a:ext cx="548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 a:latin="">
                <a:solidFill>
                  <a:srgbClr val="6B6B6B"/>
                </a:solidFill>
                <a:latin typeface="Oswald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17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0" y="0"/>
            <a:ext cx="12191695" cy="164592"/>
          </a:xfrm>
          <a:prstGeom prst="roundRect">
            <a:avLst/>
          </a:prstGeom>
          <a:solidFill>
            <a:srgbClr val="C02D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1097280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1" i="0" a:latin="">
                <a:solidFill>
                  <a:srgbClr val="FFFFFF"/>
                </a:solidFill>
                <a:latin typeface="Oswald"/>
              </a:rPr>
              <a:t>ИИ не заменяет ивент-менеджера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2651760"/>
            <a:ext cx="105156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 i="0">
                <a:solidFill>
                  <a:srgbClr val="B0ACA6"/>
                </a:solidFill>
                <a:latin typeface="Montserrat"/>
              </a:rPr>
              <a:t>Он убирает рутину, чтобы вы занимались креативом, клиентами и людьми.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" y="3749039"/>
            <a:ext cx="10881360" cy="27432"/>
          </a:xfrm>
          <a:prstGeom prst="roundRect">
            <a:avLst/>
          </a:prstGeom>
          <a:solidFill>
            <a:srgbClr val="C02D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58368" y="4023360"/>
            <a:ext cx="10515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FFFFFF"/>
                </a:solidFill>
                <a:latin typeface="Montserrat"/>
              </a:rPr>
              <a:t>Обсудим, что можно автоматизировать в вашем бизнесе?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4572000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 i="0">
                <a:solidFill>
                  <a:srgbClr val="B0ACA6"/>
                </a:solidFill>
                <a:latin typeface="Montserrat"/>
              </a:rPr>
              <a:t>Cliff Event · cliff.event@yandex.ru · +7 910 283-36-37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5029200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0" i="1">
                <a:solidFill>
                  <a:srgbClr val="E86060"/>
                </a:solidFill>
                <a:latin typeface="Montserrat"/>
              </a:rPr>
              <a:t>Спасибо! Вопросы - приглашаем к обсуждению.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473952"/>
            <a:ext cx="2743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0" a:latin="">
                <a:solidFill>
                  <a:srgbClr val="B0ACA6"/>
                </a:solidFill>
                <a:latin typeface="Oswald"/>
              </a:rPr>
              <a:t>HR-КЛУБ · РЕЗИДЕНЦИЯ М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92840" y="6473952"/>
            <a:ext cx="548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 a:latin="">
                <a:solidFill>
                  <a:srgbClr val="B0ACA6"/>
                </a:solidFill>
                <a:latin typeface="Oswald"/>
              </a:rPr>
              <a:t>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17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0" y="0"/>
            <a:ext cx="12191695" cy="164592"/>
          </a:xfrm>
          <a:prstGeom prst="roundRect">
            <a:avLst/>
          </a:prstGeom>
          <a:solidFill>
            <a:srgbClr val="C02D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828800"/>
            <a:ext cx="109728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00" b="1" i="0" a:latin="">
                <a:solidFill>
                  <a:srgbClr val="E86060"/>
                </a:solidFill>
                <a:latin typeface="Oswald"/>
              </a:rPr>
              <a:t>ЧАСТЬ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468880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800" b="1" i="0" a:latin="">
                <a:solidFill>
                  <a:srgbClr val="FFFFFF"/>
                </a:solidFill>
                <a:latin typeface="Oswald"/>
              </a:rPr>
              <a:t>Даниил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3566160"/>
            <a:ext cx="100584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600" b="0" i="0">
                <a:solidFill>
                  <a:srgbClr val="B0ACA6"/>
                </a:solidFill>
                <a:latin typeface="Montserrat"/>
              </a:rPr>
              <a:t>Что такое искусственный интеллект</a:t>
            </a:r>
          </a:p>
          <a:p>
            <a:pPr algn="l">
              <a:lnSpc>
                <a:spcPct val="120000"/>
              </a:lnSpc>
            </a:pPr>
            <a:r>
              <a:rPr sz="2600" b="0" i="0">
                <a:solidFill>
                  <a:srgbClr val="B0ACA6"/>
                </a:solidFill>
                <a:latin typeface="Montserrat"/>
              </a:rPr>
              <a:t>и как понять, куда его внедрять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58368" y="5120640"/>
            <a:ext cx="2011680" cy="384048"/>
          </a:xfrm>
          <a:prstGeom prst="roundRect">
            <a:avLst/>
          </a:prstGeom>
          <a:solidFill>
            <a:srgbClr val="C02D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73152" rIns="73152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Oswald"/>
              </a:rPr>
              <a:t>7 минут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73952"/>
            <a:ext cx="2743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0" a:latin="">
                <a:solidFill>
                  <a:srgbClr val="B0ACA6"/>
                </a:solidFill>
                <a:latin typeface="Oswald"/>
              </a:rPr>
              <a:t>HR-КЛУБ · РЕЗИДЕНЦИЯ 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92840" y="6473952"/>
            <a:ext cx="548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 a:latin="">
                <a:solidFill>
                  <a:srgbClr val="B0ACA6"/>
                </a:solidFill>
                <a:latin typeface="Oswald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 i="0" a:latin="">
                <a:solidFill>
                  <a:srgbClr val="C02D2D"/>
                </a:solidFill>
                <a:latin typeface="Oswald"/>
              </a:rPr>
              <a:t>ДЛЯ НАЧАЛА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109728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00" b="1" i="0" a:latin="">
                <a:solidFill>
                  <a:srgbClr val="232323"/>
                </a:solidFill>
                <a:latin typeface="Oswald"/>
              </a:rPr>
              <a:t>Что такое ИИ сейчас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920240"/>
            <a:ext cx="3611880" cy="2651760"/>
          </a:xfrm>
          <a:prstGeom prst="roundRect">
            <a:avLst/>
          </a:prstGeom>
          <a:solidFill>
            <a:srgbClr val="F7F4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640080" y="2148840"/>
            <a:ext cx="475488" cy="475488"/>
          </a:xfrm>
          <a:prstGeom prst="ellipse">
            <a:avLst/>
          </a:prstGeom>
          <a:solidFill>
            <a:srgbClr val="C02D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Montserrat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25880" y="2194560"/>
            <a:ext cx="27889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 a:latin="">
                <a:solidFill>
                  <a:srgbClr val="232323"/>
                </a:solidFill>
                <a:latin typeface="Oswald"/>
              </a:rPr>
              <a:t>Понимает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25880" y="2697480"/>
            <a:ext cx="27432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0" i="0">
                <a:solidFill>
                  <a:srgbClr val="6B6B6B"/>
                </a:solidFill>
                <a:latin typeface="Montserrat"/>
              </a:rPr>
              <a:t>Текст, голос, изображения.</a:t>
            </a:r>
          </a:p>
          <a:p>
            <a:pPr algn="l">
              <a:lnSpc>
                <a:spcPct val="115000"/>
              </a:lnSpc>
            </a:pPr>
            <a:r>
              <a:rPr sz="1400" b="0" i="0">
                <a:solidFill>
                  <a:srgbClr val="6B6B6B"/>
                </a:solidFill>
                <a:latin typeface="Montserrat"/>
              </a:rPr>
              <a:t>Общается и анализирует как человек, только быстрее и в любых объёмах.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88536" y="1920240"/>
            <a:ext cx="3611880" cy="2651760"/>
          </a:xfrm>
          <a:prstGeom prst="roundRect">
            <a:avLst/>
          </a:prstGeom>
          <a:solidFill>
            <a:srgbClr val="F7F4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4288536" y="2148840"/>
            <a:ext cx="475488" cy="475488"/>
          </a:xfrm>
          <a:prstGeom prst="ellipse">
            <a:avLst/>
          </a:prstGeom>
          <a:solidFill>
            <a:srgbClr val="C02D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Montserrat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74336" y="2194560"/>
            <a:ext cx="27889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 a:latin="">
                <a:solidFill>
                  <a:srgbClr val="232323"/>
                </a:solidFill>
                <a:latin typeface="Oswald"/>
              </a:rPr>
              <a:t>Генерирует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74336" y="2697480"/>
            <a:ext cx="27432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0" i="0">
                <a:solidFill>
                  <a:srgbClr val="6B6B6B"/>
                </a:solidFill>
                <a:latin typeface="Montserrat"/>
              </a:rPr>
              <a:t>Тексты, картинки, видео, код.</a:t>
            </a:r>
          </a:p>
          <a:p>
            <a:pPr algn="l">
              <a:lnSpc>
                <a:spcPct val="115000"/>
              </a:lnSpc>
            </a:pPr>
            <a:r>
              <a:rPr sz="1400" b="0" i="0">
                <a:solidFill>
                  <a:srgbClr val="6B6B6B"/>
                </a:solidFill>
                <a:latin typeface="Montserrat"/>
              </a:rPr>
              <a:t>Создаёт контент с нуля по запросу за секунды, а не часы.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36992" y="1920240"/>
            <a:ext cx="3611880" cy="2651760"/>
          </a:xfrm>
          <a:prstGeom prst="roundRect">
            <a:avLst/>
          </a:prstGeom>
          <a:solidFill>
            <a:srgbClr val="F7F4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7936992" y="2148840"/>
            <a:ext cx="475488" cy="475488"/>
          </a:xfrm>
          <a:prstGeom prst="ellipse">
            <a:avLst/>
          </a:prstGeom>
          <a:solidFill>
            <a:srgbClr val="C02D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Montserrat"/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22792" y="2194560"/>
            <a:ext cx="27889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 a:latin="">
                <a:solidFill>
                  <a:srgbClr val="232323"/>
                </a:solidFill>
                <a:latin typeface="Oswald"/>
              </a:rPr>
              <a:t>Автоматизирует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22792" y="2697480"/>
            <a:ext cx="27432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0" i="0">
                <a:solidFill>
                  <a:srgbClr val="6B6B6B"/>
                </a:solidFill>
                <a:latin typeface="Montserrat"/>
              </a:rPr>
              <a:t>Сметы, документы, переписку, отчёты.</a:t>
            </a:r>
          </a:p>
          <a:p>
            <a:pPr algn="l">
              <a:lnSpc>
                <a:spcPct val="115000"/>
              </a:lnSpc>
            </a:pPr>
            <a:r>
              <a:rPr sz="1400" b="0" i="0">
                <a:solidFill>
                  <a:srgbClr val="6B6B6B"/>
                </a:solidFill>
                <a:latin typeface="Montserrat"/>
              </a:rPr>
              <a:t>Берёт на себя рутинные процессы целиком.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0080" y="4983480"/>
            <a:ext cx="10908792" cy="1051560"/>
          </a:xfrm>
          <a:prstGeom prst="rect">
            <a:avLst/>
          </a:prstGeom>
          <a:solidFill>
            <a:srgbClr val="F7F4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14400" y="5212080"/>
            <a:ext cx="104241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600" b="0" i="0">
                <a:solidFill>
                  <a:srgbClr val="232323"/>
                </a:solidFill>
                <a:latin typeface="Montserrat"/>
              </a:rPr>
              <a:t>ИИ - не магия и не замена людей. Это инструмент, который снимает с вас рутину</a:t>
            </a:r>
          </a:p>
          <a:p>
            <a:pPr algn="l">
              <a:lnSpc>
                <a:spcPct val="125000"/>
              </a:lnSpc>
            </a:pPr>
            <a:r>
              <a:rPr sz="1600" b="0" i="0">
                <a:solidFill>
                  <a:srgbClr val="232323"/>
                </a:solidFill>
                <a:latin typeface="Montserrat"/>
              </a:rPr>
              <a:t>и освобождает время для того, что умеет только человек.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6473952"/>
            <a:ext cx="2743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0" a:latin="">
                <a:solidFill>
                  <a:srgbClr val="6B6B6B"/>
                </a:solidFill>
                <a:latin typeface="Oswald"/>
              </a:rPr>
              <a:t>HR-КЛУБ · РЕЗИДЕНЦИЯ М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292840" y="6473952"/>
            <a:ext cx="548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 a:latin="">
                <a:solidFill>
                  <a:srgbClr val="6B6B6B"/>
                </a:solidFill>
                <a:latin typeface="Oswald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 i="0" a:latin="">
                <a:solidFill>
                  <a:srgbClr val="C02D2D"/>
                </a:solidFill>
                <a:latin typeface="Oswald"/>
              </a:rPr>
              <a:t>ГЛАВНОЕ ПРАВИЛО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109728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00" b="1" i="0" a:latin="">
                <a:solidFill>
                  <a:srgbClr val="232323"/>
                </a:solidFill>
                <a:latin typeface="Oswald"/>
              </a:rPr>
              <a:t>ИИ работает там, где всё повторяется</a:t>
            </a:r>
          </a:p>
        </p:txBody>
      </p:sp>
      <p:pic>
        <p:nvPicPr>
          <p:cNvPr id="5" name="Picture 4" descr="fine_r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5240" y="1554480"/>
            <a:ext cx="3931920" cy="36709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828800"/>
            <a:ext cx="66751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232323"/>
                </a:solidFill>
                <a:latin typeface="Montserrat"/>
              </a:rPr>
              <a:t>Чем рутиннее процесс - тем сильнее эффект:</a:t>
            </a:r>
          </a:p>
        </p:txBody>
      </p:sp>
      <p:sp>
        <p:nvSpPr>
          <p:cNvPr id="7" name="Oval 6"/>
          <p:cNvSpPr/>
          <p:nvPr/>
        </p:nvSpPr>
        <p:spPr>
          <a:xfrm>
            <a:off x="658368" y="2286000"/>
            <a:ext cx="310896" cy="310896"/>
          </a:xfrm>
          <a:prstGeom prst="ellipse">
            <a:avLst/>
          </a:prstGeom>
          <a:solidFill>
            <a:srgbClr val="C02D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Oswald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2240280"/>
            <a:ext cx="6309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 i="0">
                <a:solidFill>
                  <a:srgbClr val="232323"/>
                </a:solidFill>
                <a:latin typeface="Montserrat"/>
              </a:rPr>
              <a:t>Сметы и расчёты - одни и те же прайсы, формулы, категории</a:t>
            </a:r>
          </a:p>
        </p:txBody>
      </p:sp>
      <p:sp>
        <p:nvSpPr>
          <p:cNvPr id="9" name="Oval 8"/>
          <p:cNvSpPr/>
          <p:nvPr/>
        </p:nvSpPr>
        <p:spPr>
          <a:xfrm>
            <a:off x="658368" y="2944368"/>
            <a:ext cx="310896" cy="310896"/>
          </a:xfrm>
          <a:prstGeom prst="ellipse">
            <a:avLst/>
          </a:prstGeom>
          <a:solidFill>
            <a:srgbClr val="C02D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Oswald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898648"/>
            <a:ext cx="6309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 i="0">
                <a:solidFill>
                  <a:srgbClr val="232323"/>
                </a:solidFill>
                <a:latin typeface="Montserrat"/>
              </a:rPr>
              <a:t>КП и документы - структура повторяется, меняются только данные</a:t>
            </a:r>
          </a:p>
        </p:txBody>
      </p:sp>
      <p:sp>
        <p:nvSpPr>
          <p:cNvPr id="11" name="Oval 10"/>
          <p:cNvSpPr/>
          <p:nvPr/>
        </p:nvSpPr>
        <p:spPr>
          <a:xfrm>
            <a:off x="658368" y="3602735"/>
            <a:ext cx="310896" cy="310896"/>
          </a:xfrm>
          <a:prstGeom prst="ellipse">
            <a:avLst/>
          </a:prstGeom>
          <a:solidFill>
            <a:srgbClr val="C02D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Oswald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557015"/>
            <a:ext cx="6309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 i="0">
                <a:solidFill>
                  <a:srgbClr val="232323"/>
                </a:solidFill>
                <a:latin typeface="Montserrat"/>
              </a:rPr>
              <a:t>Контент и посты - переработка одного смысла в разные форматы</a:t>
            </a:r>
          </a:p>
        </p:txBody>
      </p:sp>
      <p:sp>
        <p:nvSpPr>
          <p:cNvPr id="13" name="Oval 12"/>
          <p:cNvSpPr/>
          <p:nvPr/>
        </p:nvSpPr>
        <p:spPr>
          <a:xfrm>
            <a:off x="658368" y="4261103"/>
            <a:ext cx="310896" cy="310896"/>
          </a:xfrm>
          <a:prstGeom prst="ellipse">
            <a:avLst/>
          </a:prstGeom>
          <a:solidFill>
            <a:srgbClr val="C02D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Oswald"/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7280" y="4215383"/>
            <a:ext cx="6309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 i="0">
                <a:solidFill>
                  <a:srgbClr val="232323"/>
                </a:solidFill>
                <a:latin typeface="Montserrat"/>
              </a:rPr>
              <a:t>Заявки и переписка - типовые вопросы и ответы</a:t>
            </a:r>
          </a:p>
        </p:txBody>
      </p:sp>
      <p:sp>
        <p:nvSpPr>
          <p:cNvPr id="15" name="Oval 14"/>
          <p:cNvSpPr/>
          <p:nvPr/>
        </p:nvSpPr>
        <p:spPr>
          <a:xfrm>
            <a:off x="658368" y="4919471"/>
            <a:ext cx="310896" cy="310896"/>
          </a:xfrm>
          <a:prstGeom prst="ellipse">
            <a:avLst/>
          </a:prstGeom>
          <a:solidFill>
            <a:srgbClr val="C02D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Oswald"/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873751"/>
            <a:ext cx="6309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 i="0">
                <a:solidFill>
                  <a:srgbClr val="232323"/>
                </a:solidFill>
                <a:latin typeface="Montserrat"/>
              </a:rPr>
              <a:t>Обработка данных - списки, таблицы, парсинг, отчёты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" y="5806440"/>
            <a:ext cx="66751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1">
                <a:solidFill>
                  <a:srgbClr val="6B6B6B"/>
                </a:solidFill>
                <a:latin typeface="Montserrat"/>
              </a:rPr>
              <a:t>Знакомая рутина? Вот как выглядит день без ИИ: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73952"/>
            <a:ext cx="2743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0" a:latin="">
                <a:solidFill>
                  <a:srgbClr val="6B6B6B"/>
                </a:solidFill>
                <a:latin typeface="Oswald"/>
              </a:rPr>
              <a:t>HR-КЛУБ · РЕЗИДЕНЦИЯ М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292840" y="6473952"/>
            <a:ext cx="548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 a:latin="">
                <a:solidFill>
                  <a:srgbClr val="6B6B6B"/>
                </a:solidFill>
                <a:latin typeface="Oswald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 i="0" a:latin="">
                <a:solidFill>
                  <a:srgbClr val="C02D2D"/>
                </a:solidFill>
                <a:latin typeface="Oswald"/>
              </a:rPr>
              <a:t>ОДИН ПРИМЕР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109728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00" b="1" i="0" a:latin="">
                <a:solidFill>
                  <a:srgbClr val="232323"/>
                </a:solidFill>
                <a:latin typeface="Oswald"/>
              </a:rPr>
              <a:t>Смета мероприятия: было → стало</a:t>
            </a:r>
          </a:p>
        </p:txBody>
      </p:sp>
      <p:pic>
        <p:nvPicPr>
          <p:cNvPr id="5" name="Picture 4" descr="drake_r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554480"/>
            <a:ext cx="3017520" cy="4539996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572000" y="1737360"/>
            <a:ext cx="6949440" cy="2011680"/>
          </a:xfrm>
          <a:prstGeom prst="roundRect">
            <a:avLst/>
          </a:prstGeom>
          <a:solidFill>
            <a:srgbClr val="F7F4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846320" y="1965960"/>
            <a:ext cx="6400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 a:latin="">
                <a:solidFill>
                  <a:srgbClr val="C02D2D"/>
                </a:solidFill>
                <a:latin typeface="Oswald"/>
              </a:rPr>
              <a:t>БЫЛО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46320" y="2331720"/>
            <a:ext cx="640080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232323"/>
                </a:solidFill>
                <a:latin typeface="Montserrat"/>
              </a:rPr>
              <a:t>3-4 часа ручной работы: прайсы подрядчиков, таблицы,</a:t>
            </a:r>
          </a:p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232323"/>
                </a:solidFill>
                <a:latin typeface="Montserrat"/>
              </a:rPr>
              <a:t>категории, проверки. И так по каждому мероприятию.</a:t>
            </a:r>
          </a:p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232323"/>
                </a:solidFill>
                <a:latin typeface="Montserrat"/>
              </a:rPr>
              <a:t>Ошибка в цифре - и смета переделывается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0" y="3931920"/>
            <a:ext cx="6949440" cy="2011680"/>
          </a:xfrm>
          <a:prstGeom prst="roundRect">
            <a:avLst/>
          </a:prstGeom>
          <a:solidFill>
            <a:srgbClr val="2323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846320" y="4160520"/>
            <a:ext cx="6400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 a:latin="">
                <a:solidFill>
                  <a:srgbClr val="E86060"/>
                </a:solidFill>
                <a:latin typeface="Oswald"/>
              </a:rPr>
              <a:t>СТАЛО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6320" y="4526280"/>
            <a:ext cx="640080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FFFFFF"/>
                </a:solidFill>
                <a:latin typeface="Montserrat"/>
              </a:rPr>
              <a:t>ИИ собирает черновик сметы за 5 минут.</a:t>
            </a:r>
          </a:p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FFFFFF"/>
                </a:solidFill>
                <a:latin typeface="Montserrat"/>
              </a:rPr>
              <a:t>Человек проверяет, корректирует и утверждает</a:t>
            </a:r>
          </a:p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FFFFFF"/>
                </a:solidFill>
                <a:latin typeface="Montserrat"/>
              </a:rPr>
              <a:t>Время сокращается в десятки раз.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73952"/>
            <a:ext cx="2743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0" a:latin="">
                <a:solidFill>
                  <a:srgbClr val="6B6B6B"/>
                </a:solidFill>
                <a:latin typeface="Oswald"/>
              </a:rPr>
              <a:t>HR-КЛУБ · РЕЗИДЕНЦИЯ 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292840" y="6473952"/>
            <a:ext cx="548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 a:latin="">
                <a:solidFill>
                  <a:srgbClr val="6B6B6B"/>
                </a:solidFill>
                <a:latin typeface="Oswald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 i="0" a:latin="">
                <a:solidFill>
                  <a:srgbClr val="C02D2D"/>
                </a:solidFill>
                <a:latin typeface="Oswald"/>
              </a:rPr>
              <a:t>ВАЖНО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109728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00" b="1" i="0" a:latin="">
                <a:solidFill>
                  <a:srgbClr val="232323"/>
                </a:solidFill>
                <a:latin typeface="Oswald"/>
              </a:rPr>
              <a:t>Доверяй, но проверяй</a:t>
            </a:r>
          </a:p>
        </p:txBody>
      </p:sp>
      <p:pic>
        <p:nvPicPr>
          <p:cNvPr id="5" name="Picture 4" descr="woman-cat_r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645920"/>
            <a:ext cx="4663440" cy="2887093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669280" y="1691640"/>
            <a:ext cx="5897880" cy="4297680"/>
          </a:xfrm>
          <a:prstGeom prst="roundRect">
            <a:avLst/>
          </a:prstGeom>
          <a:solidFill>
            <a:srgbClr val="F7F4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943600" y="1965960"/>
            <a:ext cx="539496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00" b="1" i="0" a:latin="">
                <a:solidFill>
                  <a:srgbClr val="232323"/>
                </a:solidFill>
                <a:latin typeface="Oswald"/>
              </a:rPr>
              <a:t>ИИ может ошибаться.</a:t>
            </a:r>
          </a:p>
          <a:p>
            <a:pPr algn="l">
              <a:lnSpc>
                <a:spcPct val="115000"/>
              </a:lnSpc>
            </a:pPr>
            <a:r>
              <a:rPr sz="2000" b="1" i="0" a:latin="">
                <a:solidFill>
                  <a:srgbClr val="232323"/>
                </a:solidFill>
                <a:latin typeface="Oswald"/>
              </a:rPr>
              <a:t>Итоговое решение всегда принимает человек.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0" y="3291840"/>
            <a:ext cx="5394960" cy="23774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500" b="0" i="0">
                <a:solidFill>
                  <a:srgbClr val="232323"/>
                </a:solidFill>
                <a:latin typeface="Montserrat"/>
              </a:rPr>
              <a:t>ИИ - ассистент, а не замена эксперта.</a:t>
            </a:r>
          </a:p>
          <a:p>
            <a:pPr algn="l">
              <a:lnSpc>
                <a:spcPct val="130000"/>
              </a:lnSpc>
            </a:pPr>
            <a:r>
              <a:rPr sz="1500" b="0" i="0">
                <a:solidFill>
                  <a:srgbClr val="232323"/>
                </a:solidFill>
                <a:latin typeface="Montserrat"/>
              </a:rPr>
              <a:t/>
            </a:r>
          </a:p>
          <a:p>
            <a:pPr algn="l">
              <a:lnSpc>
                <a:spcPct val="130000"/>
              </a:lnSpc>
            </a:pPr>
            <a:r>
              <a:rPr sz="1500" b="0" i="0">
                <a:solidFill>
                  <a:srgbClr val="232323"/>
                </a:solidFill>
                <a:latin typeface="Montserrat"/>
              </a:rPr>
              <a:t>Он готовит черновик и снимает рутину,</a:t>
            </a:r>
          </a:p>
          <a:p>
            <a:pPr algn="l">
              <a:lnSpc>
                <a:spcPct val="130000"/>
              </a:lnSpc>
            </a:pPr>
            <a:r>
              <a:rPr sz="1500" b="0" i="0">
                <a:solidFill>
                  <a:srgbClr val="232323"/>
                </a:solidFill>
                <a:latin typeface="Montserrat"/>
              </a:rPr>
              <a:t>а специалист проверяет факты, принимает</a:t>
            </a:r>
          </a:p>
          <a:p>
            <a:pPr algn="l">
              <a:lnSpc>
                <a:spcPct val="130000"/>
              </a:lnSpc>
            </a:pPr>
            <a:r>
              <a:rPr sz="1500" b="0" i="0">
                <a:solidFill>
                  <a:srgbClr val="232323"/>
                </a:solidFill>
                <a:latin typeface="Montserrat"/>
              </a:rPr>
              <a:t>решение и отвечает за результат.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473952"/>
            <a:ext cx="2743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0" a:latin="">
                <a:solidFill>
                  <a:srgbClr val="6B6B6B"/>
                </a:solidFill>
                <a:latin typeface="Oswald"/>
              </a:rPr>
              <a:t>HR-КЛУБ · РЕЗИДЕНЦИЯ 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292840" y="6473952"/>
            <a:ext cx="548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 a:latin="">
                <a:solidFill>
                  <a:srgbClr val="6B6B6B"/>
                </a:solidFill>
                <a:latin typeface="Oswald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 i="0" a:latin="">
                <a:solidFill>
                  <a:srgbClr val="C02D2D"/>
                </a:solidFill>
                <a:latin typeface="Oswald"/>
              </a:rPr>
              <a:t>РЕЗУЛЬТАТ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109728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00" b="1" i="0" a:latin="">
                <a:solidFill>
                  <a:srgbClr val="232323"/>
                </a:solidFill>
                <a:latin typeface="Oswald"/>
              </a:rPr>
              <a:t>Время и деньги компании</a:t>
            </a:r>
          </a:p>
        </p:txBody>
      </p:sp>
      <p:pic>
        <p:nvPicPr>
          <p:cNvPr id="5" name="Picture 4" descr="stonks_r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79" y="1645920"/>
            <a:ext cx="4069080" cy="274477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828800"/>
            <a:ext cx="65836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232323"/>
                </a:solidFill>
                <a:latin typeface="Montserrat"/>
              </a:rPr>
              <a:t>Что получает бизнес: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331720"/>
            <a:ext cx="219456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00" b="1" i="0" a:latin="">
                <a:solidFill>
                  <a:srgbClr val="C02D2D"/>
                </a:solidFill>
                <a:latin typeface="Oswald"/>
              </a:rPr>
              <a:t>×5-10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71800" y="2386584"/>
            <a:ext cx="43434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 i="0">
                <a:solidFill>
                  <a:srgbClr val="232323"/>
                </a:solidFill>
                <a:latin typeface="Montserrat"/>
              </a:rPr>
              <a:t>быстрее выполняются рутинные задачи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3081527"/>
            <a:ext cx="219456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00" b="1" i="0" a:latin="">
                <a:solidFill>
                  <a:srgbClr val="C02D2D"/>
                </a:solidFill>
                <a:latin typeface="Oswald"/>
              </a:rPr>
              <a:t>часы → минуты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71800" y="3136391"/>
            <a:ext cx="43434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 i="0">
                <a:solidFill>
                  <a:srgbClr val="232323"/>
                </a:solidFill>
                <a:latin typeface="Montserrat"/>
              </a:rPr>
              <a:t>сметы, КП, отчёты, контент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3831335"/>
            <a:ext cx="219456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00" b="1" i="0" a:latin="">
                <a:solidFill>
                  <a:srgbClr val="C02D2D"/>
                </a:solidFill>
                <a:latin typeface="Oswald"/>
              </a:rPr>
              <a:t>фокус команды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71800" y="3886199"/>
            <a:ext cx="43434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 i="0">
                <a:solidFill>
                  <a:srgbClr val="232323"/>
                </a:solidFill>
                <a:latin typeface="Montserrat"/>
              </a:rPr>
              <a:t>на клиентах, креативе и качестве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4581144"/>
            <a:ext cx="219456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00" b="1" i="0" a:latin="">
                <a:solidFill>
                  <a:srgbClr val="C02D2D"/>
                </a:solidFill>
                <a:latin typeface="Oswald"/>
              </a:rPr>
              <a:t>меньше ошибок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71800" y="4636007"/>
            <a:ext cx="43434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 i="0">
                <a:solidFill>
                  <a:srgbClr val="232323"/>
                </a:solidFill>
                <a:latin typeface="Montserrat"/>
              </a:rPr>
              <a:t>за счёт чек-листов и автопроверок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5532120"/>
            <a:ext cx="6583680" cy="777240"/>
          </a:xfrm>
          <a:prstGeom prst="roundRect">
            <a:avLst/>
          </a:prstGeom>
          <a:solidFill>
            <a:srgbClr val="2323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4400" y="5687568"/>
            <a:ext cx="61264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FFFF"/>
                </a:solidFill>
                <a:latin typeface="Montserrat"/>
              </a:rPr>
              <a:t>Автоматизация экономит время, а время - это деньги компании.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73952"/>
            <a:ext cx="2743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0" a:latin="">
                <a:solidFill>
                  <a:srgbClr val="6B6B6B"/>
                </a:solidFill>
                <a:latin typeface="Oswald"/>
              </a:rPr>
              <a:t>HR-КЛУБ · РЕЗИДЕНЦИЯ М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292840" y="6473952"/>
            <a:ext cx="548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 a:latin="">
                <a:solidFill>
                  <a:srgbClr val="6B6B6B"/>
                </a:solidFill>
                <a:latin typeface="Oswald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17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0" y="0"/>
            <a:ext cx="12191695" cy="164592"/>
          </a:xfrm>
          <a:prstGeom prst="roundRect">
            <a:avLst/>
          </a:prstGeom>
          <a:solidFill>
            <a:srgbClr val="C02D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 i="0" a:latin="">
                <a:solidFill>
                  <a:srgbClr val="E86060"/>
                </a:solidFill>
                <a:latin typeface="Oswald"/>
              </a:rPr>
              <a:t>Итог · часть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868680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00" b="1" i="0" a:latin="">
                <a:solidFill>
                  <a:srgbClr val="FFFFFF"/>
                </a:solidFill>
                <a:latin typeface="Oswald"/>
              </a:rPr>
              <a:t>Три вывода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2103120"/>
            <a:ext cx="3520440" cy="3108960"/>
          </a:xfrm>
          <a:prstGeom prst="roundRect">
            <a:avLst/>
          </a:prstGeom>
          <a:solidFill>
            <a:srgbClr val="2323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19" y="2468880"/>
            <a:ext cx="1097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400" b="1" i="0" a:latin="">
                <a:solidFill>
                  <a:srgbClr val="E86060"/>
                </a:solidFill>
                <a:latin typeface="Oswald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0119" y="3246120"/>
            <a:ext cx="29260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 i="0" a:latin="">
                <a:solidFill>
                  <a:srgbClr val="FFFFFF"/>
                </a:solidFill>
                <a:latin typeface="Oswald"/>
              </a:rPr>
              <a:t>ИИ силён в повторяющемся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60119" y="4114800"/>
            <a:ext cx="2926080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0" i="0">
                <a:solidFill>
                  <a:srgbClr val="B0ACA6"/>
                </a:solidFill>
                <a:latin typeface="Montserrat"/>
              </a:rPr>
              <a:t>Сметы, документы, контент, переписка - всё, что делается из раза в раз, отдаётся ИИ.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70832" y="2103120"/>
            <a:ext cx="3520440" cy="3108960"/>
          </a:xfrm>
          <a:prstGeom prst="roundRect">
            <a:avLst/>
          </a:prstGeom>
          <a:solidFill>
            <a:srgbClr val="2323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90872" y="2468880"/>
            <a:ext cx="1097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400" b="1" i="0" a:latin="">
                <a:solidFill>
                  <a:srgbClr val="E86060"/>
                </a:solidFill>
                <a:latin typeface="Oswald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90872" y="3246120"/>
            <a:ext cx="29260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 i="0" a:latin="">
                <a:solidFill>
                  <a:srgbClr val="FFFFFF"/>
                </a:solidFill>
                <a:latin typeface="Oswald"/>
              </a:rPr>
              <a:t>Решение - за человеком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90872" y="4114800"/>
            <a:ext cx="2926080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0" i="0">
                <a:solidFill>
                  <a:srgbClr val="B0ACA6"/>
                </a:solidFill>
                <a:latin typeface="Montserrat"/>
              </a:rPr>
              <a:t>ИИ готовит, человек проверяет и отвечает. Доверяй, но контролируй.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101583" y="2103120"/>
            <a:ext cx="3520440" cy="3108960"/>
          </a:xfrm>
          <a:prstGeom prst="roundRect">
            <a:avLst/>
          </a:prstGeom>
          <a:solidFill>
            <a:srgbClr val="2323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421624" y="2468880"/>
            <a:ext cx="1097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400" b="1" i="0" a:latin="">
                <a:solidFill>
                  <a:srgbClr val="E86060"/>
                </a:solidFill>
                <a:latin typeface="Oswald"/>
              </a:rPr>
              <a:t>03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21624" y="3246120"/>
            <a:ext cx="29260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 i="0" a:latin="">
                <a:solidFill>
                  <a:srgbClr val="FFFFFF"/>
                </a:solidFill>
                <a:latin typeface="Oswald"/>
              </a:rPr>
              <a:t>Это про время и деньги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21624" y="4114800"/>
            <a:ext cx="2926080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0" i="0">
                <a:solidFill>
                  <a:srgbClr val="B0ACA6"/>
                </a:solidFill>
                <a:latin typeface="Montserrat"/>
              </a:rPr>
              <a:t>Рутина ускоряется в разы, команда фокусируется на главном. Внедрять можно уже завтра.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8368" y="5669280"/>
            <a:ext cx="109728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0" i="1">
                <a:solidFill>
                  <a:srgbClr val="FFFFFF"/>
                </a:solidFill>
                <a:latin typeface="Montserrat"/>
              </a:rPr>
              <a:t>А теперь Таня покажет, как мы применяем это в Cliff Event - на реальных процессах агентства.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6473952"/>
            <a:ext cx="2743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0" a:latin="">
                <a:solidFill>
                  <a:srgbClr val="B0ACA6"/>
                </a:solidFill>
                <a:latin typeface="Oswald"/>
              </a:rPr>
              <a:t>HR-КЛУБ · РЕЗИДЕНЦИЯ М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292840" y="6473952"/>
            <a:ext cx="548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 a:latin="">
                <a:solidFill>
                  <a:srgbClr val="B0ACA6"/>
                </a:solidFill>
                <a:latin typeface="Oswald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17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0" y="0"/>
            <a:ext cx="12191695" cy="164592"/>
          </a:xfrm>
          <a:prstGeom prst="roundRect">
            <a:avLst/>
          </a:prstGeom>
          <a:solidFill>
            <a:srgbClr val="C02D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828800"/>
            <a:ext cx="109728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00" b="1" i="0" a:latin="">
                <a:solidFill>
                  <a:srgbClr val="E86060"/>
                </a:solidFill>
                <a:latin typeface="Oswald"/>
              </a:rPr>
              <a:t>ЧАСТЬ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468880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800" b="1" i="0" a:latin="">
                <a:solidFill>
                  <a:srgbClr val="FFFFFF"/>
                </a:solidFill>
                <a:latin typeface="Oswald"/>
              </a:rPr>
              <a:t>Таня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3566160"/>
            <a:ext cx="100584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600" b="0" i="0">
                <a:solidFill>
                  <a:srgbClr val="B0ACA6"/>
                </a:solidFill>
                <a:latin typeface="Montserrat"/>
              </a:rPr>
              <a:t>Как мы используем искусственный интеллект</a:t>
            </a:r>
          </a:p>
          <a:p>
            <a:pPr algn="l">
              <a:lnSpc>
                <a:spcPct val="120000"/>
              </a:lnSpc>
            </a:pPr>
            <a:r>
              <a:rPr sz="2600" b="0" i="0">
                <a:solidFill>
                  <a:srgbClr val="B0ACA6"/>
                </a:solidFill>
                <a:latin typeface="Montserrat"/>
              </a:rPr>
              <a:t>в ивентах Cliff Event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58368" y="5120640"/>
            <a:ext cx="2011680" cy="384048"/>
          </a:xfrm>
          <a:prstGeom prst="roundRect">
            <a:avLst/>
          </a:prstGeom>
          <a:solidFill>
            <a:srgbClr val="C02D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73152" rIns="73152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Oswald"/>
              </a:rPr>
              <a:t>7 минут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73952"/>
            <a:ext cx="2743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0" a:latin="">
                <a:solidFill>
                  <a:srgbClr val="B0ACA6"/>
                </a:solidFill>
                <a:latin typeface="Oswald"/>
              </a:rPr>
              <a:t>HR-КЛУБ · РЕЗИДЕНЦИЯ 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92840" y="6473952"/>
            <a:ext cx="548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 a:latin="">
                <a:solidFill>
                  <a:srgbClr val="B0ACA6"/>
                </a:solidFill>
                <a:latin typeface="Oswald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